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12192000"/>
  <p:notesSz cx="7019925" cy="9305925"/>
  <p:embeddedFontLst>
    <p:embeddedFont>
      <p:font typeface="Instrument Sans SemiBold"/>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jiSuWQNwM4Op3CvmPQGQ+rhbMe0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InstrumentSansSemiBold-regular.fnt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InstrumentSansSemiBold-italic.fntdata"/><Relationship Id="rId14" Type="http://schemas.openxmlformats.org/officeDocument/2006/relationships/font" Target="fonts/InstrumentSansSemiBold-bold.fntdata"/><Relationship Id="rId17" Type="http://customschemas.google.com/relationships/presentationmetadata" Target="metadata"/><Relationship Id="rId16" Type="http://schemas.openxmlformats.org/officeDocument/2006/relationships/font" Target="fonts/InstrumentSansSemiBold-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70200" y="697925"/>
            <a:ext cx="4680175" cy="3489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1975" y="4420300"/>
            <a:ext cx="5615925" cy="418765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701975" y="4420300"/>
            <a:ext cx="5615925" cy="41876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409575" y="698500"/>
            <a:ext cx="6200775" cy="34893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9:notes"/>
          <p:cNvSpPr txBox="1"/>
          <p:nvPr>
            <p:ph idx="1" type="body"/>
          </p:nvPr>
        </p:nvSpPr>
        <p:spPr>
          <a:xfrm>
            <a:off x="701975" y="4420300"/>
            <a:ext cx="5615925" cy="41876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0" name="Google Shape;90;p9:notes"/>
          <p:cNvSpPr/>
          <p:nvPr>
            <p:ph idx="2" type="sldImg"/>
          </p:nvPr>
        </p:nvSpPr>
        <p:spPr>
          <a:xfrm>
            <a:off x="409575" y="698500"/>
            <a:ext cx="6200775" cy="34893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cf9f0fc7ca_0_44:notes"/>
          <p:cNvSpPr txBox="1"/>
          <p:nvPr>
            <p:ph idx="1" type="body"/>
          </p:nvPr>
        </p:nvSpPr>
        <p:spPr>
          <a:xfrm>
            <a:off x="701975" y="4420300"/>
            <a:ext cx="5616000" cy="4187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0" name="Google Shape;100;g2cf9f0fc7ca_0_44:notes"/>
          <p:cNvSpPr/>
          <p:nvPr>
            <p:ph idx="2" type="sldImg"/>
          </p:nvPr>
        </p:nvSpPr>
        <p:spPr>
          <a:xfrm>
            <a:off x="409575" y="698500"/>
            <a:ext cx="6200700" cy="3489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2cf9f0f3e0c_0_4:notes"/>
          <p:cNvSpPr txBox="1"/>
          <p:nvPr>
            <p:ph idx="1" type="body"/>
          </p:nvPr>
        </p:nvSpPr>
        <p:spPr>
          <a:xfrm>
            <a:off x="701975" y="4420300"/>
            <a:ext cx="5616000" cy="4187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0" name="Google Shape;110;g2cf9f0f3e0c_0_4:notes"/>
          <p:cNvSpPr/>
          <p:nvPr>
            <p:ph idx="2" type="sldImg"/>
          </p:nvPr>
        </p:nvSpPr>
        <p:spPr>
          <a:xfrm>
            <a:off x="409575" y="698500"/>
            <a:ext cx="6200700" cy="3489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cf9f0fc7ca_0_0:notes"/>
          <p:cNvSpPr txBox="1"/>
          <p:nvPr>
            <p:ph idx="1" type="body"/>
          </p:nvPr>
        </p:nvSpPr>
        <p:spPr>
          <a:xfrm>
            <a:off x="701975" y="4420300"/>
            <a:ext cx="5616000" cy="4187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0" name="Google Shape;120;g2cf9f0fc7ca_0_0:notes"/>
          <p:cNvSpPr/>
          <p:nvPr>
            <p:ph idx="2" type="sldImg"/>
          </p:nvPr>
        </p:nvSpPr>
        <p:spPr>
          <a:xfrm>
            <a:off x="409575" y="698500"/>
            <a:ext cx="6200700" cy="3489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cf9f0fc7ca_0_33:notes"/>
          <p:cNvSpPr txBox="1"/>
          <p:nvPr>
            <p:ph idx="1" type="body"/>
          </p:nvPr>
        </p:nvSpPr>
        <p:spPr>
          <a:xfrm>
            <a:off x="701975" y="4420300"/>
            <a:ext cx="5616000" cy="4187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0" name="Google Shape;130;g2cf9f0fc7ca_0_33:notes"/>
          <p:cNvSpPr/>
          <p:nvPr>
            <p:ph idx="2" type="sldImg"/>
          </p:nvPr>
        </p:nvSpPr>
        <p:spPr>
          <a:xfrm>
            <a:off x="409575" y="698500"/>
            <a:ext cx="6200700" cy="3489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cf9f0fc7ca_0_9:notes"/>
          <p:cNvSpPr txBox="1"/>
          <p:nvPr>
            <p:ph idx="1" type="body"/>
          </p:nvPr>
        </p:nvSpPr>
        <p:spPr>
          <a:xfrm>
            <a:off x="701975" y="4420300"/>
            <a:ext cx="5616000" cy="4187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0" name="Google Shape;140;g2cf9f0fc7ca_0_9:notes"/>
          <p:cNvSpPr/>
          <p:nvPr>
            <p:ph idx="2" type="sldImg"/>
          </p:nvPr>
        </p:nvSpPr>
        <p:spPr>
          <a:xfrm>
            <a:off x="409575" y="698500"/>
            <a:ext cx="6200700" cy="3489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cf9f0fc7ca_0_22:notes"/>
          <p:cNvSpPr txBox="1"/>
          <p:nvPr>
            <p:ph idx="1" type="body"/>
          </p:nvPr>
        </p:nvSpPr>
        <p:spPr>
          <a:xfrm>
            <a:off x="701975" y="4420300"/>
            <a:ext cx="5616000" cy="4187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2" name="Google Shape;152;g2cf9f0fc7ca_0_22:notes"/>
          <p:cNvSpPr/>
          <p:nvPr>
            <p:ph idx="2" type="sldImg"/>
          </p:nvPr>
        </p:nvSpPr>
        <p:spPr>
          <a:xfrm>
            <a:off x="409575" y="698500"/>
            <a:ext cx="6200700" cy="34893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2"/>
          <p:cNvSpPr/>
          <p:nvPr>
            <p:ph idx="2" type="pic"/>
          </p:nvPr>
        </p:nvSpPr>
        <p:spPr>
          <a:xfrm>
            <a:off x="5183188" y="987425"/>
            <a:ext cx="6172200" cy="4873625"/>
          </a:xfrm>
          <a:prstGeom prst="rect">
            <a:avLst/>
          </a:prstGeom>
          <a:noFill/>
          <a:ln>
            <a:noFill/>
          </a:ln>
        </p:spPr>
      </p:sp>
      <p:sp>
        <p:nvSpPr>
          <p:cNvPr id="64" name="Google Shape;64;p2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7.png"/><Relationship Id="rId4" Type="http://schemas.openxmlformats.org/officeDocument/2006/relationships/image" Target="../media/image1.png"/><Relationship Id="rId5"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2.png"/><Relationship Id="rId4" Type="http://schemas.openxmlformats.org/officeDocument/2006/relationships/image" Target="../media/image1.png"/><Relationship Id="rId5"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8.png"/><Relationship Id="rId4" Type="http://schemas.openxmlformats.org/officeDocument/2006/relationships/image" Target="../media/image1.png"/><Relationship Id="rId5"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png"/><Relationship Id="rId4" Type="http://schemas.openxmlformats.org/officeDocument/2006/relationships/image" Target="../media/image9.png"/><Relationship Id="rId5"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10.png"/><Relationship Id="rId5" Type="http://schemas.openxmlformats.org/officeDocument/2006/relationships/image" Target="../media/image1.png"/><Relationship Id="rId6" Type="http://schemas.openxmlformats.org/officeDocument/2006/relationships/image" Target="../media/image9.png"/><Relationship Id="rId7"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9.png"/><Relationship Id="rId4" Type="http://schemas.openxmlformats.org/officeDocument/2006/relationships/image" Target="../media/image11.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227045" y="228921"/>
            <a:ext cx="11737910" cy="6411349"/>
          </a:xfrm>
          <a:prstGeom prst="rect">
            <a:avLst/>
          </a:prstGeom>
          <a:noFill/>
          <a:ln cap="flat" cmpd="sng" w="38100">
            <a:solidFill>
              <a:srgbClr val="E6893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descr="A colorful gradient on a surface&#10;&#10;Description automatically generated with medium confidence" id="85" name="Google Shape;85;p1"/>
          <p:cNvPicPr preferRelativeResize="0"/>
          <p:nvPr/>
        </p:nvPicPr>
        <p:blipFill rotWithShape="1">
          <a:blip r:embed="rId3">
            <a:alphaModFix/>
          </a:blip>
          <a:srcRect b="0" l="0" r="0" t="0"/>
          <a:stretch/>
        </p:blipFill>
        <p:spPr>
          <a:xfrm>
            <a:off x="0" y="6223518"/>
            <a:ext cx="12192000" cy="634482"/>
          </a:xfrm>
          <a:prstGeom prst="rect">
            <a:avLst/>
          </a:prstGeom>
          <a:noFill/>
          <a:ln>
            <a:noFill/>
          </a:ln>
        </p:spPr>
      </p:pic>
      <p:sp>
        <p:nvSpPr>
          <p:cNvPr id="86" name="Google Shape;86;p1"/>
          <p:cNvSpPr txBox="1"/>
          <p:nvPr/>
        </p:nvSpPr>
        <p:spPr>
          <a:xfrm>
            <a:off x="408759" y="2674096"/>
            <a:ext cx="10515600" cy="1104248"/>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595959"/>
              </a:buClr>
              <a:buSzPts val="2400"/>
              <a:buFont typeface="Instrument Sans SemiBold"/>
              <a:buNone/>
            </a:pPr>
            <a:r>
              <a:rPr b="1" i="0" lang="en-GB" sz="2400" u="none" cap="none" strike="noStrike">
                <a:solidFill>
                  <a:srgbClr val="595959"/>
                </a:solidFill>
                <a:latin typeface="Instrument Sans SemiBold"/>
                <a:ea typeface="Instrument Sans SemiBold"/>
                <a:cs typeface="Instrument Sans SemiBold"/>
                <a:sym typeface="Instrument Sans SemiBold"/>
              </a:rPr>
              <a:t>The Hill</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595959"/>
              </a:buClr>
              <a:buSzPts val="2400"/>
              <a:buFont typeface="Instrument Sans SemiBold"/>
              <a:buNone/>
            </a:pPr>
            <a:r>
              <a:rPr b="0" i="0" lang="en-GB" sz="2400" u="none" cap="none" strike="noStrike">
                <a:solidFill>
                  <a:srgbClr val="595959"/>
                </a:solidFill>
                <a:latin typeface="Instrument Sans SemiBold"/>
                <a:ea typeface="Instrument Sans SemiBold"/>
                <a:cs typeface="Instrument Sans SemiBold"/>
                <a:sym typeface="Instrument Sans SemiBold"/>
              </a:rPr>
              <a:t>Telephony Statistics </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595959"/>
              </a:buClr>
              <a:buSzPts val="2400"/>
              <a:buFont typeface="Instrument Sans SemiBold"/>
              <a:buNone/>
            </a:pPr>
            <a:r>
              <a:rPr lang="en-GB" sz="2400">
                <a:solidFill>
                  <a:srgbClr val="595959"/>
                </a:solidFill>
                <a:latin typeface="Instrument Sans SemiBold"/>
                <a:ea typeface="Instrument Sans SemiBold"/>
                <a:cs typeface="Instrument Sans SemiBold"/>
                <a:sym typeface="Instrument Sans SemiBold"/>
              </a:rPr>
              <a:t>Prepared April 2024</a:t>
            </a:r>
            <a:endParaRPr b="0" i="0" sz="1100" u="none" cap="none" strike="noStrike">
              <a:solidFill>
                <a:srgbClr val="595959"/>
              </a:solidFill>
              <a:latin typeface="Instrument Sans SemiBold"/>
              <a:ea typeface="Instrument Sans SemiBold"/>
              <a:cs typeface="Instrument Sans SemiBold"/>
              <a:sym typeface="Instrument Sans SemiBold"/>
            </a:endParaRPr>
          </a:p>
        </p:txBody>
      </p:sp>
      <p:pic>
        <p:nvPicPr>
          <p:cNvPr descr="A black and white logo&#10;&#10;Description automatically generated" id="87" name="Google Shape;87;p1"/>
          <p:cNvPicPr preferRelativeResize="0"/>
          <p:nvPr/>
        </p:nvPicPr>
        <p:blipFill rotWithShape="1">
          <a:blip r:embed="rId4">
            <a:alphaModFix/>
          </a:blip>
          <a:srcRect b="0" l="0" r="0" t="0"/>
          <a:stretch/>
        </p:blipFill>
        <p:spPr>
          <a:xfrm>
            <a:off x="10530664" y="171385"/>
            <a:ext cx="1482355" cy="63448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9"/>
          <p:cNvSpPr/>
          <p:nvPr/>
        </p:nvSpPr>
        <p:spPr>
          <a:xfrm>
            <a:off x="227045" y="228921"/>
            <a:ext cx="11737910" cy="6411349"/>
          </a:xfrm>
          <a:prstGeom prst="rect">
            <a:avLst/>
          </a:prstGeom>
          <a:noFill/>
          <a:ln cap="flat" cmpd="sng" w="38100">
            <a:solidFill>
              <a:srgbClr val="E6893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3" name="Google Shape;93;p9"/>
          <p:cNvSpPr txBox="1"/>
          <p:nvPr/>
        </p:nvSpPr>
        <p:spPr>
          <a:xfrm>
            <a:off x="511629" y="217730"/>
            <a:ext cx="10515600" cy="1104248"/>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595959"/>
              </a:buClr>
              <a:buSzPts val="2400"/>
              <a:buFont typeface="Instrument Sans SemiBold"/>
              <a:buNone/>
            </a:pPr>
            <a:r>
              <a:rPr lang="en-GB" sz="2400">
                <a:solidFill>
                  <a:srgbClr val="595959"/>
                </a:solidFill>
                <a:latin typeface="Instrument Sans SemiBold"/>
                <a:ea typeface="Instrument Sans SemiBold"/>
                <a:cs typeface="Instrument Sans SemiBold"/>
                <a:sym typeface="Instrument Sans SemiBold"/>
              </a:rPr>
              <a:t>Total Inbound Call Volume</a:t>
            </a:r>
            <a:endParaRPr b="0" i="0" sz="1100" u="none" cap="none" strike="noStrike">
              <a:solidFill>
                <a:srgbClr val="595959"/>
              </a:solidFill>
              <a:latin typeface="Instrument Sans SemiBold"/>
              <a:ea typeface="Instrument Sans SemiBold"/>
              <a:cs typeface="Instrument Sans SemiBold"/>
              <a:sym typeface="Instrument Sans SemiBold"/>
            </a:endParaRPr>
          </a:p>
        </p:txBody>
      </p:sp>
      <p:pic>
        <p:nvPicPr>
          <p:cNvPr id="94" name="Google Shape;94;p9"/>
          <p:cNvPicPr preferRelativeResize="0"/>
          <p:nvPr/>
        </p:nvPicPr>
        <p:blipFill>
          <a:blip r:embed="rId3">
            <a:alphaModFix/>
          </a:blip>
          <a:stretch>
            <a:fillRect/>
          </a:stretch>
        </p:blipFill>
        <p:spPr>
          <a:xfrm>
            <a:off x="4957163" y="490538"/>
            <a:ext cx="6905625" cy="5876925"/>
          </a:xfrm>
          <a:prstGeom prst="rect">
            <a:avLst/>
          </a:prstGeom>
          <a:noFill/>
          <a:ln>
            <a:noFill/>
          </a:ln>
        </p:spPr>
      </p:pic>
      <p:pic>
        <p:nvPicPr>
          <p:cNvPr descr="A black and white logo&#10;&#10;Description automatically generated" id="95" name="Google Shape;95;p9"/>
          <p:cNvPicPr preferRelativeResize="0"/>
          <p:nvPr/>
        </p:nvPicPr>
        <p:blipFill rotWithShape="1">
          <a:blip r:embed="rId4">
            <a:alphaModFix/>
          </a:blip>
          <a:srcRect b="0" l="0" r="0" t="0"/>
          <a:stretch/>
        </p:blipFill>
        <p:spPr>
          <a:xfrm>
            <a:off x="10530664" y="171385"/>
            <a:ext cx="1482355" cy="634482"/>
          </a:xfrm>
          <a:prstGeom prst="rect">
            <a:avLst/>
          </a:prstGeom>
          <a:noFill/>
          <a:ln>
            <a:noFill/>
          </a:ln>
        </p:spPr>
      </p:pic>
      <p:pic>
        <p:nvPicPr>
          <p:cNvPr descr="A colorful gradient on a surface&#10;&#10;Description automatically generated with medium confidence" id="96" name="Google Shape;96;p9"/>
          <p:cNvPicPr preferRelativeResize="0"/>
          <p:nvPr/>
        </p:nvPicPr>
        <p:blipFill rotWithShape="1">
          <a:blip r:embed="rId5">
            <a:alphaModFix/>
          </a:blip>
          <a:srcRect b="0" l="0" r="0" t="0"/>
          <a:stretch/>
        </p:blipFill>
        <p:spPr>
          <a:xfrm>
            <a:off x="0" y="6223518"/>
            <a:ext cx="12192000" cy="634482"/>
          </a:xfrm>
          <a:prstGeom prst="rect">
            <a:avLst/>
          </a:prstGeom>
          <a:noFill/>
          <a:ln>
            <a:noFill/>
          </a:ln>
        </p:spPr>
      </p:pic>
      <p:sp>
        <p:nvSpPr>
          <p:cNvPr id="97" name="Google Shape;97;p9"/>
          <p:cNvSpPr txBox="1"/>
          <p:nvPr/>
        </p:nvSpPr>
        <p:spPr>
          <a:xfrm>
            <a:off x="692100" y="1122025"/>
            <a:ext cx="3680700" cy="3984900"/>
          </a:xfrm>
          <a:prstGeom prst="rect">
            <a:avLst/>
          </a:prstGeom>
          <a:noFill/>
          <a:ln cap="flat" cmpd="sng" w="19050">
            <a:solidFill>
              <a:srgbClr val="E6893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700">
                <a:solidFill>
                  <a:schemeClr val="dk1"/>
                </a:solidFill>
                <a:latin typeface="Calibri"/>
                <a:ea typeface="Calibri"/>
                <a:cs typeface="Calibri"/>
                <a:sym typeface="Calibri"/>
              </a:rPr>
              <a:t>Figures for April-September 2023 are combined from </a:t>
            </a:r>
            <a:r>
              <a:rPr lang="en-GB" sz="1700">
                <a:solidFill>
                  <a:schemeClr val="dk1"/>
                </a:solidFill>
                <a:latin typeface="Calibri"/>
                <a:ea typeface="Calibri"/>
                <a:cs typeface="Calibri"/>
                <a:sym typeface="Calibri"/>
              </a:rPr>
              <a:t>historic statistics for </a:t>
            </a:r>
            <a:r>
              <a:rPr lang="en-GB" sz="1700">
                <a:solidFill>
                  <a:schemeClr val="dk1"/>
                </a:solidFill>
                <a:latin typeface="Calibri"/>
                <a:ea typeface="Calibri"/>
                <a:cs typeface="Calibri"/>
                <a:sym typeface="Calibri"/>
              </a:rPr>
              <a:t>Beaconsfield Road and Harold Road surgeries.</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a:p>
            <a:pPr indent="0" lvl="0" marL="0" rtl="0" algn="l">
              <a:spcBef>
                <a:spcPts val="0"/>
              </a:spcBef>
              <a:spcAft>
                <a:spcPts val="0"/>
              </a:spcAft>
              <a:buNone/>
            </a:pPr>
            <a:r>
              <a:rPr lang="en-GB" sz="1700">
                <a:solidFill>
                  <a:schemeClr val="dk1"/>
                </a:solidFill>
                <a:latin typeface="Calibri"/>
                <a:ea typeface="Calibri"/>
                <a:cs typeface="Calibri"/>
                <a:sym typeface="Calibri"/>
              </a:rPr>
              <a:t>In</a:t>
            </a:r>
            <a:r>
              <a:rPr lang="en-GB" sz="1700">
                <a:solidFill>
                  <a:schemeClr val="dk1"/>
                </a:solidFill>
                <a:latin typeface="Calibri"/>
                <a:ea typeface="Calibri"/>
                <a:cs typeface="Calibri"/>
                <a:sym typeface="Calibri"/>
              </a:rPr>
              <a:t>itially p</a:t>
            </a:r>
            <a:r>
              <a:rPr lang="en-GB" sz="1700">
                <a:solidFill>
                  <a:schemeClr val="dk1"/>
                </a:solidFill>
                <a:latin typeface="Calibri"/>
                <a:ea typeface="Calibri"/>
                <a:cs typeface="Calibri"/>
                <a:sym typeface="Calibri"/>
              </a:rPr>
              <a:t>ost-merger i</a:t>
            </a:r>
            <a:r>
              <a:rPr lang="en-GB" sz="1700">
                <a:solidFill>
                  <a:schemeClr val="dk1"/>
                </a:solidFill>
                <a:latin typeface="Calibri"/>
                <a:ea typeface="Calibri"/>
                <a:cs typeface="Calibri"/>
                <a:sym typeface="Calibri"/>
              </a:rPr>
              <a:t>n October 2023, </a:t>
            </a:r>
            <a:r>
              <a:rPr lang="en-GB" sz="1700">
                <a:solidFill>
                  <a:schemeClr val="dk1"/>
                </a:solidFill>
                <a:latin typeface="Calibri"/>
                <a:ea typeface="Calibri"/>
                <a:cs typeface="Calibri"/>
                <a:sym typeface="Calibri"/>
              </a:rPr>
              <a:t>The Hill’s volume of inbound calls more </a:t>
            </a:r>
            <a:r>
              <a:rPr lang="en-GB" sz="1700">
                <a:solidFill>
                  <a:schemeClr val="dk1"/>
                </a:solidFill>
                <a:latin typeface="Calibri"/>
                <a:ea typeface="Calibri"/>
                <a:cs typeface="Calibri"/>
                <a:sym typeface="Calibri"/>
              </a:rPr>
              <a:t>than</a:t>
            </a:r>
            <a:r>
              <a:rPr lang="en-GB" sz="1700">
                <a:solidFill>
                  <a:schemeClr val="dk1"/>
                </a:solidFill>
                <a:latin typeface="Calibri"/>
                <a:ea typeface="Calibri"/>
                <a:cs typeface="Calibri"/>
                <a:sym typeface="Calibri"/>
              </a:rPr>
              <a:t> doubled, with levels of very high demand continuing throughout winter and into 2024.</a:t>
            </a:r>
            <a:endParaRPr sz="17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g2cf9f0fc7ca_0_44"/>
          <p:cNvSpPr/>
          <p:nvPr/>
        </p:nvSpPr>
        <p:spPr>
          <a:xfrm>
            <a:off x="227045" y="228921"/>
            <a:ext cx="11737800" cy="6411300"/>
          </a:xfrm>
          <a:prstGeom prst="rect">
            <a:avLst/>
          </a:prstGeom>
          <a:noFill/>
          <a:ln cap="flat" cmpd="sng" w="38100">
            <a:solidFill>
              <a:srgbClr val="E6893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3" name="Google Shape;103;g2cf9f0fc7ca_0_44"/>
          <p:cNvSpPr txBox="1"/>
          <p:nvPr/>
        </p:nvSpPr>
        <p:spPr>
          <a:xfrm>
            <a:off x="511629" y="217730"/>
            <a:ext cx="10515600" cy="11043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595959"/>
              </a:buClr>
              <a:buSzPts val="2400"/>
              <a:buFont typeface="Instrument Sans SemiBold"/>
              <a:buNone/>
            </a:pPr>
            <a:r>
              <a:rPr lang="en-GB" sz="2400">
                <a:solidFill>
                  <a:srgbClr val="595959"/>
                </a:solidFill>
                <a:latin typeface="Instrument Sans SemiBold"/>
                <a:ea typeface="Instrument Sans SemiBold"/>
                <a:cs typeface="Instrument Sans SemiBold"/>
                <a:sym typeface="Instrument Sans SemiBold"/>
              </a:rPr>
              <a:t>Average Caller Wait Times</a:t>
            </a:r>
            <a:endParaRPr b="0" i="0" sz="1100" u="none" cap="none" strike="noStrike">
              <a:solidFill>
                <a:srgbClr val="595959"/>
              </a:solidFill>
              <a:latin typeface="Instrument Sans SemiBold"/>
              <a:ea typeface="Instrument Sans SemiBold"/>
              <a:cs typeface="Instrument Sans SemiBold"/>
              <a:sym typeface="Instrument Sans SemiBold"/>
            </a:endParaRPr>
          </a:p>
        </p:txBody>
      </p:sp>
      <p:pic>
        <p:nvPicPr>
          <p:cNvPr id="104" name="Google Shape;104;g2cf9f0fc7ca_0_44"/>
          <p:cNvPicPr preferRelativeResize="0"/>
          <p:nvPr/>
        </p:nvPicPr>
        <p:blipFill rotWithShape="1">
          <a:blip r:embed="rId3">
            <a:alphaModFix/>
          </a:blip>
          <a:srcRect b="0" l="0" r="0" t="0"/>
          <a:stretch/>
        </p:blipFill>
        <p:spPr>
          <a:xfrm>
            <a:off x="4341313" y="334250"/>
            <a:ext cx="7610475" cy="6000750"/>
          </a:xfrm>
          <a:prstGeom prst="rect">
            <a:avLst/>
          </a:prstGeom>
          <a:noFill/>
          <a:ln>
            <a:noFill/>
          </a:ln>
        </p:spPr>
      </p:pic>
      <p:sp>
        <p:nvSpPr>
          <p:cNvPr id="105" name="Google Shape;105;g2cf9f0fc7ca_0_44"/>
          <p:cNvSpPr txBox="1"/>
          <p:nvPr/>
        </p:nvSpPr>
        <p:spPr>
          <a:xfrm>
            <a:off x="660625" y="1101050"/>
            <a:ext cx="3680700" cy="3984900"/>
          </a:xfrm>
          <a:prstGeom prst="rect">
            <a:avLst/>
          </a:prstGeom>
          <a:noFill/>
          <a:ln cap="flat" cmpd="sng" w="19050">
            <a:solidFill>
              <a:srgbClr val="E6893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700">
                <a:solidFill>
                  <a:schemeClr val="dk1"/>
                </a:solidFill>
                <a:latin typeface="Calibri"/>
                <a:ea typeface="Calibri"/>
                <a:cs typeface="Calibri"/>
                <a:sym typeface="Calibri"/>
              </a:rPr>
              <a:t>The increase in demand post-merger  consequently lead to an increase in the average wait before calls were answered.</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a:p>
            <a:pPr indent="0" lvl="0" marL="0" rtl="0" algn="l">
              <a:spcBef>
                <a:spcPts val="0"/>
              </a:spcBef>
              <a:spcAft>
                <a:spcPts val="0"/>
              </a:spcAft>
              <a:buNone/>
            </a:pPr>
            <a:r>
              <a:rPr lang="en-GB" sz="1700">
                <a:solidFill>
                  <a:schemeClr val="dk1"/>
                </a:solidFill>
                <a:latin typeface="Calibri"/>
                <a:ea typeface="Calibri"/>
                <a:cs typeface="Calibri"/>
                <a:sym typeface="Calibri"/>
              </a:rPr>
              <a:t>A drop ‘caller patience’ (ie how long, on average, callers were willing to wait to speak to a receptionist before abandoning their call) also occurred; this was heavily driven by patients abandoning their calls after being told their place in the queue, as the surgery saw upwards of 100 concurrent calls </a:t>
            </a:r>
            <a:r>
              <a:rPr lang="en-GB" sz="1700">
                <a:solidFill>
                  <a:schemeClr val="dk1"/>
                </a:solidFill>
                <a:latin typeface="Calibri"/>
                <a:ea typeface="Calibri"/>
                <a:cs typeface="Calibri"/>
                <a:sym typeface="Calibri"/>
              </a:rPr>
              <a:t>during peak times.</a:t>
            </a:r>
            <a:endParaRPr sz="1700">
              <a:solidFill>
                <a:schemeClr val="dk1"/>
              </a:solidFill>
              <a:latin typeface="Calibri"/>
              <a:ea typeface="Calibri"/>
              <a:cs typeface="Calibri"/>
              <a:sym typeface="Calibri"/>
            </a:endParaRPr>
          </a:p>
        </p:txBody>
      </p:sp>
      <p:pic>
        <p:nvPicPr>
          <p:cNvPr descr="A black and white logo&#10;&#10;Description automatically generated" id="106" name="Google Shape;106;g2cf9f0fc7ca_0_44"/>
          <p:cNvPicPr preferRelativeResize="0"/>
          <p:nvPr/>
        </p:nvPicPr>
        <p:blipFill rotWithShape="1">
          <a:blip r:embed="rId4">
            <a:alphaModFix/>
          </a:blip>
          <a:srcRect b="0" l="0" r="0" t="0"/>
          <a:stretch/>
        </p:blipFill>
        <p:spPr>
          <a:xfrm>
            <a:off x="10530664" y="171385"/>
            <a:ext cx="1482354" cy="634482"/>
          </a:xfrm>
          <a:prstGeom prst="rect">
            <a:avLst/>
          </a:prstGeom>
          <a:noFill/>
          <a:ln>
            <a:noFill/>
          </a:ln>
        </p:spPr>
      </p:pic>
      <p:pic>
        <p:nvPicPr>
          <p:cNvPr descr="A colorful gradient on a surface&#10;&#10;Description automatically generated with medium confidence" id="107" name="Google Shape;107;g2cf9f0fc7ca_0_44"/>
          <p:cNvPicPr preferRelativeResize="0"/>
          <p:nvPr/>
        </p:nvPicPr>
        <p:blipFill rotWithShape="1">
          <a:blip r:embed="rId5">
            <a:alphaModFix/>
          </a:blip>
          <a:srcRect b="0" l="0" r="0" t="0"/>
          <a:stretch/>
        </p:blipFill>
        <p:spPr>
          <a:xfrm>
            <a:off x="0" y="6223518"/>
            <a:ext cx="12192000" cy="63448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g2cf9f0f3e0c_0_4"/>
          <p:cNvSpPr/>
          <p:nvPr/>
        </p:nvSpPr>
        <p:spPr>
          <a:xfrm>
            <a:off x="227045" y="228921"/>
            <a:ext cx="11737800" cy="6411300"/>
          </a:xfrm>
          <a:prstGeom prst="rect">
            <a:avLst/>
          </a:prstGeom>
          <a:noFill/>
          <a:ln cap="flat" cmpd="sng" w="38100">
            <a:solidFill>
              <a:srgbClr val="E6893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13" name="Google Shape;113;g2cf9f0f3e0c_0_4"/>
          <p:cNvSpPr txBox="1"/>
          <p:nvPr/>
        </p:nvSpPr>
        <p:spPr>
          <a:xfrm>
            <a:off x="511629" y="217730"/>
            <a:ext cx="10515600" cy="11043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595959"/>
              </a:buClr>
              <a:buSzPts val="2400"/>
              <a:buFont typeface="Instrument Sans SemiBold"/>
              <a:buNone/>
            </a:pPr>
            <a:r>
              <a:rPr lang="en-GB" sz="2400">
                <a:solidFill>
                  <a:srgbClr val="595959"/>
                </a:solidFill>
                <a:latin typeface="Instrument Sans SemiBold"/>
                <a:ea typeface="Instrument Sans SemiBold"/>
                <a:cs typeface="Instrument Sans SemiBold"/>
                <a:sym typeface="Instrument Sans SemiBold"/>
              </a:rPr>
              <a:t>Abandoned Calls</a:t>
            </a:r>
            <a:endParaRPr b="0" i="0" sz="1100" u="none" cap="none" strike="noStrike">
              <a:solidFill>
                <a:srgbClr val="595959"/>
              </a:solidFill>
              <a:latin typeface="Instrument Sans SemiBold"/>
              <a:ea typeface="Instrument Sans SemiBold"/>
              <a:cs typeface="Instrument Sans SemiBold"/>
              <a:sym typeface="Instrument Sans SemiBold"/>
            </a:endParaRPr>
          </a:p>
        </p:txBody>
      </p:sp>
      <p:pic>
        <p:nvPicPr>
          <p:cNvPr id="114" name="Google Shape;114;g2cf9f0f3e0c_0_4"/>
          <p:cNvPicPr preferRelativeResize="0"/>
          <p:nvPr/>
        </p:nvPicPr>
        <p:blipFill rotWithShape="1">
          <a:blip r:embed="rId3">
            <a:alphaModFix/>
          </a:blip>
          <a:srcRect b="129" l="0" r="0" t="119"/>
          <a:stretch/>
        </p:blipFill>
        <p:spPr>
          <a:xfrm>
            <a:off x="4957163" y="490538"/>
            <a:ext cx="6905625" cy="5876925"/>
          </a:xfrm>
          <a:prstGeom prst="rect">
            <a:avLst/>
          </a:prstGeom>
          <a:noFill/>
          <a:ln>
            <a:noFill/>
          </a:ln>
        </p:spPr>
      </p:pic>
      <p:pic>
        <p:nvPicPr>
          <p:cNvPr descr="A black and white logo&#10;&#10;Description automatically generated" id="115" name="Google Shape;115;g2cf9f0f3e0c_0_4"/>
          <p:cNvPicPr preferRelativeResize="0"/>
          <p:nvPr/>
        </p:nvPicPr>
        <p:blipFill rotWithShape="1">
          <a:blip r:embed="rId4">
            <a:alphaModFix/>
          </a:blip>
          <a:srcRect b="0" l="0" r="0" t="0"/>
          <a:stretch/>
        </p:blipFill>
        <p:spPr>
          <a:xfrm>
            <a:off x="10530664" y="171385"/>
            <a:ext cx="1482354" cy="634482"/>
          </a:xfrm>
          <a:prstGeom prst="rect">
            <a:avLst/>
          </a:prstGeom>
          <a:noFill/>
          <a:ln>
            <a:noFill/>
          </a:ln>
        </p:spPr>
      </p:pic>
      <p:pic>
        <p:nvPicPr>
          <p:cNvPr descr="A colorful gradient on a surface&#10;&#10;Description automatically generated with medium confidence" id="116" name="Google Shape;116;g2cf9f0f3e0c_0_4"/>
          <p:cNvPicPr preferRelativeResize="0"/>
          <p:nvPr/>
        </p:nvPicPr>
        <p:blipFill rotWithShape="1">
          <a:blip r:embed="rId5">
            <a:alphaModFix/>
          </a:blip>
          <a:srcRect b="0" l="0" r="0" t="0"/>
          <a:stretch/>
        </p:blipFill>
        <p:spPr>
          <a:xfrm>
            <a:off x="0" y="6223518"/>
            <a:ext cx="12192000" cy="634481"/>
          </a:xfrm>
          <a:prstGeom prst="rect">
            <a:avLst/>
          </a:prstGeom>
          <a:noFill/>
          <a:ln>
            <a:noFill/>
          </a:ln>
        </p:spPr>
      </p:pic>
      <p:sp>
        <p:nvSpPr>
          <p:cNvPr id="117" name="Google Shape;117;g2cf9f0f3e0c_0_4"/>
          <p:cNvSpPr txBox="1"/>
          <p:nvPr/>
        </p:nvSpPr>
        <p:spPr>
          <a:xfrm>
            <a:off x="692100" y="1122025"/>
            <a:ext cx="3680700" cy="3984900"/>
          </a:xfrm>
          <a:prstGeom prst="rect">
            <a:avLst/>
          </a:prstGeom>
          <a:noFill/>
          <a:ln cap="flat" cmpd="sng" w="19050">
            <a:solidFill>
              <a:srgbClr val="E6893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700">
                <a:solidFill>
                  <a:schemeClr val="dk1"/>
                </a:solidFill>
                <a:latin typeface="Calibri"/>
                <a:ea typeface="Calibri"/>
                <a:cs typeface="Calibri"/>
                <a:sym typeface="Calibri"/>
              </a:rPr>
              <a:t>Due to the increase in demand and consequential increase in average wait times, the proportion of patients abandoning their call before being connected to a receptionist has also risen. </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a:p>
            <a:pPr indent="0" lvl="0" marL="0" rtl="0" algn="l">
              <a:spcBef>
                <a:spcPts val="0"/>
              </a:spcBef>
              <a:spcAft>
                <a:spcPts val="0"/>
              </a:spcAft>
              <a:buNone/>
            </a:pPr>
            <a:r>
              <a:rPr lang="en-GB" sz="1700">
                <a:solidFill>
                  <a:schemeClr val="dk1"/>
                </a:solidFill>
                <a:latin typeface="Calibri"/>
                <a:ea typeface="Calibri"/>
                <a:cs typeface="Calibri"/>
                <a:sym typeface="Calibri"/>
              </a:rPr>
              <a:t>Whilst still higher than the levels seen before the merger, this has decreased month-on-month.</a:t>
            </a:r>
            <a:endParaRPr sz="17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g2cf9f0fc7ca_0_0"/>
          <p:cNvSpPr/>
          <p:nvPr/>
        </p:nvSpPr>
        <p:spPr>
          <a:xfrm>
            <a:off x="227045" y="228921"/>
            <a:ext cx="11737800" cy="6411300"/>
          </a:xfrm>
          <a:prstGeom prst="rect">
            <a:avLst/>
          </a:prstGeom>
          <a:noFill/>
          <a:ln cap="flat" cmpd="sng" w="38100">
            <a:solidFill>
              <a:srgbClr val="E6893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3" name="Google Shape;123;g2cf9f0fc7ca_0_0"/>
          <p:cNvSpPr txBox="1"/>
          <p:nvPr/>
        </p:nvSpPr>
        <p:spPr>
          <a:xfrm>
            <a:off x="511629" y="217730"/>
            <a:ext cx="10515600" cy="11043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595959"/>
              </a:buClr>
              <a:buSzPts val="2400"/>
              <a:buFont typeface="Instrument Sans SemiBold"/>
              <a:buNone/>
            </a:pPr>
            <a:r>
              <a:rPr lang="en-GB" sz="2400">
                <a:solidFill>
                  <a:srgbClr val="595959"/>
                </a:solidFill>
                <a:latin typeface="Instrument Sans SemiBold"/>
                <a:ea typeface="Instrument Sans SemiBold"/>
                <a:cs typeface="Instrument Sans SemiBold"/>
                <a:sym typeface="Instrument Sans SemiBold"/>
              </a:rPr>
              <a:t>Callbacks</a:t>
            </a:r>
            <a:endParaRPr b="0" i="0" sz="1100" u="none" cap="none" strike="noStrike">
              <a:solidFill>
                <a:srgbClr val="595959"/>
              </a:solidFill>
              <a:latin typeface="Instrument Sans SemiBold"/>
              <a:ea typeface="Instrument Sans SemiBold"/>
              <a:cs typeface="Instrument Sans SemiBold"/>
              <a:sym typeface="Instrument Sans SemiBold"/>
            </a:endParaRPr>
          </a:p>
        </p:txBody>
      </p:sp>
      <p:pic>
        <p:nvPicPr>
          <p:cNvPr id="124" name="Google Shape;124;g2cf9f0fc7ca_0_0"/>
          <p:cNvPicPr preferRelativeResize="0"/>
          <p:nvPr/>
        </p:nvPicPr>
        <p:blipFill rotWithShape="1">
          <a:blip r:embed="rId3">
            <a:alphaModFix/>
          </a:blip>
          <a:srcRect b="0" l="9" r="9" t="0"/>
          <a:stretch/>
        </p:blipFill>
        <p:spPr>
          <a:xfrm>
            <a:off x="4957163" y="490537"/>
            <a:ext cx="6905625" cy="5876925"/>
          </a:xfrm>
          <a:prstGeom prst="rect">
            <a:avLst/>
          </a:prstGeom>
          <a:noFill/>
          <a:ln>
            <a:noFill/>
          </a:ln>
        </p:spPr>
      </p:pic>
      <p:pic>
        <p:nvPicPr>
          <p:cNvPr descr="A black and white logo&#10;&#10;Description automatically generated" id="125" name="Google Shape;125;g2cf9f0fc7ca_0_0"/>
          <p:cNvPicPr preferRelativeResize="0"/>
          <p:nvPr/>
        </p:nvPicPr>
        <p:blipFill rotWithShape="1">
          <a:blip r:embed="rId4">
            <a:alphaModFix/>
          </a:blip>
          <a:srcRect b="0" l="0" r="0" t="0"/>
          <a:stretch/>
        </p:blipFill>
        <p:spPr>
          <a:xfrm>
            <a:off x="10530664" y="171385"/>
            <a:ext cx="1482354" cy="634482"/>
          </a:xfrm>
          <a:prstGeom prst="rect">
            <a:avLst/>
          </a:prstGeom>
          <a:noFill/>
          <a:ln>
            <a:noFill/>
          </a:ln>
        </p:spPr>
      </p:pic>
      <p:pic>
        <p:nvPicPr>
          <p:cNvPr descr="A colorful gradient on a surface&#10;&#10;Description automatically generated with medium confidence" id="126" name="Google Shape;126;g2cf9f0fc7ca_0_0"/>
          <p:cNvPicPr preferRelativeResize="0"/>
          <p:nvPr/>
        </p:nvPicPr>
        <p:blipFill rotWithShape="1">
          <a:blip r:embed="rId5">
            <a:alphaModFix/>
          </a:blip>
          <a:srcRect b="0" l="0" r="0" t="0"/>
          <a:stretch/>
        </p:blipFill>
        <p:spPr>
          <a:xfrm>
            <a:off x="0" y="6223518"/>
            <a:ext cx="12192000" cy="634481"/>
          </a:xfrm>
          <a:prstGeom prst="rect">
            <a:avLst/>
          </a:prstGeom>
          <a:noFill/>
          <a:ln>
            <a:noFill/>
          </a:ln>
        </p:spPr>
      </p:pic>
      <p:sp>
        <p:nvSpPr>
          <p:cNvPr id="127" name="Google Shape;127;g2cf9f0fc7ca_0_0"/>
          <p:cNvSpPr txBox="1"/>
          <p:nvPr/>
        </p:nvSpPr>
        <p:spPr>
          <a:xfrm>
            <a:off x="692100" y="1122025"/>
            <a:ext cx="3680700" cy="4697700"/>
          </a:xfrm>
          <a:prstGeom prst="rect">
            <a:avLst/>
          </a:prstGeom>
          <a:noFill/>
          <a:ln cap="flat" cmpd="sng" w="19050">
            <a:solidFill>
              <a:srgbClr val="E6893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700">
                <a:solidFill>
                  <a:schemeClr val="dk1"/>
                </a:solidFill>
                <a:latin typeface="Calibri"/>
                <a:ea typeface="Calibri"/>
                <a:cs typeface="Calibri"/>
                <a:sym typeface="Calibri"/>
              </a:rPr>
              <a:t>Since the merger, patients are increasingly using our ‘callback’ feature, which enables callers to choose to hold their place in the queue and have a receptionist automatically call them back once they reach the front of the queue, rather than waiting on the line for a receptionist to become available. </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a:p>
            <a:pPr indent="0" lvl="0" marL="0" rtl="0" algn="l">
              <a:spcBef>
                <a:spcPts val="0"/>
              </a:spcBef>
              <a:spcAft>
                <a:spcPts val="0"/>
              </a:spcAft>
              <a:buNone/>
            </a:pPr>
            <a:r>
              <a:rPr lang="en-GB" sz="1700">
                <a:solidFill>
                  <a:schemeClr val="dk1"/>
                </a:solidFill>
                <a:latin typeface="Calibri"/>
                <a:ea typeface="Calibri"/>
                <a:cs typeface="Calibri"/>
                <a:sym typeface="Calibri"/>
              </a:rPr>
              <a:t>Post-merger, an average of 48% of calls each month result in a callback being requested, compared to 20% of calls pre-merger, and patient feedback on this feature is very positive.</a:t>
            </a:r>
            <a:endParaRPr sz="17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g2cf9f0fc7ca_0_33"/>
          <p:cNvSpPr/>
          <p:nvPr/>
        </p:nvSpPr>
        <p:spPr>
          <a:xfrm>
            <a:off x="227045" y="228921"/>
            <a:ext cx="11737800" cy="6411300"/>
          </a:xfrm>
          <a:prstGeom prst="rect">
            <a:avLst/>
          </a:prstGeom>
          <a:noFill/>
          <a:ln cap="flat" cmpd="sng" w="38100">
            <a:solidFill>
              <a:srgbClr val="E6893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3" name="Google Shape;133;g2cf9f0fc7ca_0_33"/>
          <p:cNvSpPr txBox="1"/>
          <p:nvPr/>
        </p:nvSpPr>
        <p:spPr>
          <a:xfrm>
            <a:off x="511629" y="217730"/>
            <a:ext cx="10515600" cy="11043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595959"/>
              </a:buClr>
              <a:buSzPts val="2400"/>
              <a:buFont typeface="Instrument Sans SemiBold"/>
              <a:buNone/>
            </a:pPr>
            <a:r>
              <a:rPr lang="en-GB" sz="2400">
                <a:solidFill>
                  <a:srgbClr val="595959"/>
                </a:solidFill>
                <a:latin typeface="Instrument Sans SemiBold"/>
                <a:ea typeface="Instrument Sans SemiBold"/>
                <a:cs typeface="Instrument Sans SemiBold"/>
                <a:sym typeface="Instrument Sans SemiBold"/>
              </a:rPr>
              <a:t>Average Handling Time</a:t>
            </a:r>
            <a:endParaRPr b="0" i="0" sz="1100" u="none" cap="none" strike="noStrike">
              <a:solidFill>
                <a:srgbClr val="595959"/>
              </a:solidFill>
              <a:latin typeface="Instrument Sans SemiBold"/>
              <a:ea typeface="Instrument Sans SemiBold"/>
              <a:cs typeface="Instrument Sans SemiBold"/>
              <a:sym typeface="Instrument Sans SemiBold"/>
            </a:endParaRPr>
          </a:p>
        </p:txBody>
      </p:sp>
      <p:pic>
        <p:nvPicPr>
          <p:cNvPr id="134" name="Google Shape;134;g2cf9f0fc7ca_0_33"/>
          <p:cNvPicPr preferRelativeResize="0"/>
          <p:nvPr/>
        </p:nvPicPr>
        <p:blipFill rotWithShape="1">
          <a:blip r:embed="rId3">
            <a:alphaModFix/>
          </a:blip>
          <a:srcRect b="3288" l="0" r="0" t="3288"/>
          <a:stretch/>
        </p:blipFill>
        <p:spPr>
          <a:xfrm>
            <a:off x="4540600" y="606150"/>
            <a:ext cx="7337252" cy="5391977"/>
          </a:xfrm>
          <a:prstGeom prst="rect">
            <a:avLst/>
          </a:prstGeom>
          <a:noFill/>
          <a:ln>
            <a:noFill/>
          </a:ln>
        </p:spPr>
      </p:pic>
      <p:pic>
        <p:nvPicPr>
          <p:cNvPr descr="A colorful gradient on a surface&#10;&#10;Description automatically generated with medium confidence" id="135" name="Google Shape;135;g2cf9f0fc7ca_0_33"/>
          <p:cNvPicPr preferRelativeResize="0"/>
          <p:nvPr/>
        </p:nvPicPr>
        <p:blipFill rotWithShape="1">
          <a:blip r:embed="rId4">
            <a:alphaModFix/>
          </a:blip>
          <a:srcRect b="0" l="0" r="0" t="0"/>
          <a:stretch/>
        </p:blipFill>
        <p:spPr>
          <a:xfrm>
            <a:off x="0" y="6223518"/>
            <a:ext cx="12192000" cy="634481"/>
          </a:xfrm>
          <a:prstGeom prst="rect">
            <a:avLst/>
          </a:prstGeom>
          <a:noFill/>
          <a:ln>
            <a:noFill/>
          </a:ln>
        </p:spPr>
      </p:pic>
      <p:sp>
        <p:nvSpPr>
          <p:cNvPr id="136" name="Google Shape;136;g2cf9f0fc7ca_0_33"/>
          <p:cNvSpPr txBox="1"/>
          <p:nvPr/>
        </p:nvSpPr>
        <p:spPr>
          <a:xfrm>
            <a:off x="692100" y="1122025"/>
            <a:ext cx="3680700" cy="3984900"/>
          </a:xfrm>
          <a:prstGeom prst="rect">
            <a:avLst/>
          </a:prstGeom>
          <a:noFill/>
          <a:ln cap="flat" cmpd="sng" w="19050">
            <a:solidFill>
              <a:srgbClr val="E6893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700">
                <a:solidFill>
                  <a:schemeClr val="dk1"/>
                </a:solidFill>
                <a:latin typeface="Calibri"/>
                <a:ea typeface="Calibri"/>
                <a:cs typeface="Calibri"/>
                <a:sym typeface="Calibri"/>
              </a:rPr>
              <a:t>Post-merger, the scope of receptionist activities has increased to enable better patient care. Receptionists are now able to directly book appointments with the appropriate clinician and acquire more clinical information from patients to avoid unnecessary follow-up calls from the practice.</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a:p>
            <a:pPr indent="0" lvl="0" marL="0" rtl="0" algn="l">
              <a:spcBef>
                <a:spcPts val="0"/>
              </a:spcBef>
              <a:spcAft>
                <a:spcPts val="0"/>
              </a:spcAft>
              <a:buNone/>
            </a:pPr>
            <a:r>
              <a:rPr lang="en-GB" sz="1700">
                <a:solidFill>
                  <a:schemeClr val="dk1"/>
                </a:solidFill>
                <a:latin typeface="Calibri"/>
                <a:ea typeface="Calibri"/>
                <a:cs typeface="Calibri"/>
                <a:sym typeface="Calibri"/>
              </a:rPr>
              <a:t>As a result of training and support, this more involved approach has not lead to a significant increase in the average handling time of calls.</a:t>
            </a:r>
            <a:endParaRPr sz="1700">
              <a:solidFill>
                <a:schemeClr val="dk1"/>
              </a:solidFill>
              <a:latin typeface="Calibri"/>
              <a:ea typeface="Calibri"/>
              <a:cs typeface="Calibri"/>
              <a:sym typeface="Calibri"/>
            </a:endParaRPr>
          </a:p>
        </p:txBody>
      </p:sp>
      <p:pic>
        <p:nvPicPr>
          <p:cNvPr descr="A black and white logo&#10;&#10;Description automatically generated" id="137" name="Google Shape;137;g2cf9f0fc7ca_0_33"/>
          <p:cNvPicPr preferRelativeResize="0"/>
          <p:nvPr/>
        </p:nvPicPr>
        <p:blipFill rotWithShape="1">
          <a:blip r:embed="rId5">
            <a:alphaModFix/>
          </a:blip>
          <a:srcRect b="0" l="0" r="0" t="0"/>
          <a:stretch/>
        </p:blipFill>
        <p:spPr>
          <a:xfrm>
            <a:off x="10530664" y="171385"/>
            <a:ext cx="1482354" cy="63448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2cf9f0fc7ca_0_9"/>
          <p:cNvSpPr/>
          <p:nvPr/>
        </p:nvSpPr>
        <p:spPr>
          <a:xfrm>
            <a:off x="227095" y="223346"/>
            <a:ext cx="11737800" cy="6411300"/>
          </a:xfrm>
          <a:prstGeom prst="rect">
            <a:avLst/>
          </a:prstGeom>
          <a:noFill/>
          <a:ln cap="flat" cmpd="sng" w="38100">
            <a:solidFill>
              <a:srgbClr val="E6893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3" name="Google Shape;143;g2cf9f0fc7ca_0_9"/>
          <p:cNvSpPr txBox="1"/>
          <p:nvPr/>
        </p:nvSpPr>
        <p:spPr>
          <a:xfrm>
            <a:off x="511629" y="217730"/>
            <a:ext cx="10515600" cy="11043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595959"/>
              </a:buClr>
              <a:buSzPts val="2400"/>
              <a:buFont typeface="Instrument Sans SemiBold"/>
              <a:buNone/>
            </a:pPr>
            <a:r>
              <a:rPr lang="en-GB" sz="2400">
                <a:solidFill>
                  <a:srgbClr val="595959"/>
                </a:solidFill>
                <a:latin typeface="Instrument Sans SemiBold"/>
                <a:ea typeface="Instrument Sans SemiBold"/>
                <a:cs typeface="Instrument Sans SemiBold"/>
                <a:sym typeface="Instrument Sans SemiBold"/>
              </a:rPr>
              <a:t>Patient Satisfaction Survey</a:t>
            </a:r>
            <a:endParaRPr b="0" i="0" sz="1100" u="none" cap="none" strike="noStrike">
              <a:solidFill>
                <a:srgbClr val="595959"/>
              </a:solidFill>
              <a:latin typeface="Instrument Sans SemiBold"/>
              <a:ea typeface="Instrument Sans SemiBold"/>
              <a:cs typeface="Instrument Sans SemiBold"/>
              <a:sym typeface="Instrument Sans SemiBold"/>
            </a:endParaRPr>
          </a:p>
        </p:txBody>
      </p:sp>
      <p:pic>
        <p:nvPicPr>
          <p:cNvPr id="144" name="Google Shape;144;g2cf9f0fc7ca_0_9"/>
          <p:cNvPicPr preferRelativeResize="0"/>
          <p:nvPr/>
        </p:nvPicPr>
        <p:blipFill rotWithShape="1">
          <a:blip r:embed="rId3">
            <a:alphaModFix/>
          </a:blip>
          <a:srcRect b="22988" l="0" r="0" t="0"/>
          <a:stretch/>
        </p:blipFill>
        <p:spPr>
          <a:xfrm>
            <a:off x="4472788" y="764725"/>
            <a:ext cx="7381551" cy="1584450"/>
          </a:xfrm>
          <a:prstGeom prst="rect">
            <a:avLst/>
          </a:prstGeom>
          <a:noFill/>
          <a:ln>
            <a:noFill/>
          </a:ln>
        </p:spPr>
      </p:pic>
      <p:sp>
        <p:nvSpPr>
          <p:cNvPr id="145" name="Google Shape;145;g2cf9f0fc7ca_0_9"/>
          <p:cNvSpPr txBox="1"/>
          <p:nvPr/>
        </p:nvSpPr>
        <p:spPr>
          <a:xfrm>
            <a:off x="671150" y="1163975"/>
            <a:ext cx="3680700" cy="4666500"/>
          </a:xfrm>
          <a:prstGeom prst="rect">
            <a:avLst/>
          </a:prstGeom>
          <a:noFill/>
          <a:ln cap="flat" cmpd="sng" w="19050">
            <a:solidFill>
              <a:srgbClr val="E6893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700">
                <a:solidFill>
                  <a:schemeClr val="dk1"/>
                </a:solidFill>
                <a:latin typeface="Calibri"/>
                <a:ea typeface="Calibri"/>
                <a:cs typeface="Calibri"/>
                <a:sym typeface="Calibri"/>
              </a:rPr>
              <a:t>Since July 2023, a proportion of callers are automatically presented with a post-call survey, asking them to score three questions from 1-10, with 1 being the lowest and 10 the highest. This enables us to gauge satisfaction with three metrics - the service provided by the receptionist, the patient’s satisfaction with the wait time, and whether the patient’s query was resolved.</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a:p>
            <a:pPr indent="0" lvl="0" marL="0" rtl="0" algn="l">
              <a:spcBef>
                <a:spcPts val="0"/>
              </a:spcBef>
              <a:spcAft>
                <a:spcPts val="0"/>
              </a:spcAft>
              <a:buNone/>
            </a:pPr>
            <a:r>
              <a:rPr lang="en-GB" sz="1700">
                <a:solidFill>
                  <a:schemeClr val="dk1"/>
                </a:solidFill>
                <a:latin typeface="Calibri"/>
                <a:ea typeface="Calibri"/>
                <a:cs typeface="Calibri"/>
                <a:sym typeface="Calibri"/>
              </a:rPr>
              <a:t>Patient satisfaction ratings dropped in October, following the merger, but have subsequently climbed to their previous levels of high satisfaction.</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p:txBody>
      </p:sp>
      <p:pic>
        <p:nvPicPr>
          <p:cNvPr id="146" name="Google Shape;146;g2cf9f0fc7ca_0_9"/>
          <p:cNvPicPr preferRelativeResize="0"/>
          <p:nvPr/>
        </p:nvPicPr>
        <p:blipFill rotWithShape="1">
          <a:blip r:embed="rId4">
            <a:alphaModFix/>
          </a:blip>
          <a:srcRect b="22988" l="0" r="0" t="0"/>
          <a:stretch/>
        </p:blipFill>
        <p:spPr>
          <a:xfrm>
            <a:off x="4499000" y="2426675"/>
            <a:ext cx="7329126" cy="1584450"/>
          </a:xfrm>
          <a:prstGeom prst="rect">
            <a:avLst/>
          </a:prstGeom>
          <a:noFill/>
          <a:ln>
            <a:noFill/>
          </a:ln>
        </p:spPr>
      </p:pic>
      <p:pic>
        <p:nvPicPr>
          <p:cNvPr descr="A black and white logo&#10;&#10;Description automatically generated" id="147" name="Google Shape;147;g2cf9f0fc7ca_0_9"/>
          <p:cNvPicPr preferRelativeResize="0"/>
          <p:nvPr/>
        </p:nvPicPr>
        <p:blipFill rotWithShape="1">
          <a:blip r:embed="rId5">
            <a:alphaModFix/>
          </a:blip>
          <a:srcRect b="0" l="0" r="0" t="0"/>
          <a:stretch/>
        </p:blipFill>
        <p:spPr>
          <a:xfrm>
            <a:off x="10530664" y="171385"/>
            <a:ext cx="1482354" cy="634482"/>
          </a:xfrm>
          <a:prstGeom prst="rect">
            <a:avLst/>
          </a:prstGeom>
          <a:noFill/>
          <a:ln>
            <a:noFill/>
          </a:ln>
        </p:spPr>
      </p:pic>
      <p:pic>
        <p:nvPicPr>
          <p:cNvPr descr="A colorful gradient on a surface&#10;&#10;Description automatically generated with medium confidence" id="148" name="Google Shape;148;g2cf9f0fc7ca_0_9"/>
          <p:cNvPicPr preferRelativeResize="0"/>
          <p:nvPr/>
        </p:nvPicPr>
        <p:blipFill rotWithShape="1">
          <a:blip r:embed="rId6">
            <a:alphaModFix/>
          </a:blip>
          <a:srcRect b="0" l="0" r="0" t="0"/>
          <a:stretch/>
        </p:blipFill>
        <p:spPr>
          <a:xfrm>
            <a:off x="0" y="6223518"/>
            <a:ext cx="12192000" cy="634481"/>
          </a:xfrm>
          <a:prstGeom prst="rect">
            <a:avLst/>
          </a:prstGeom>
          <a:noFill/>
          <a:ln>
            <a:noFill/>
          </a:ln>
        </p:spPr>
      </p:pic>
      <p:pic>
        <p:nvPicPr>
          <p:cNvPr id="149" name="Google Shape;149;g2cf9f0fc7ca_0_9"/>
          <p:cNvPicPr preferRelativeResize="0"/>
          <p:nvPr/>
        </p:nvPicPr>
        <p:blipFill>
          <a:blip r:embed="rId7">
            <a:alphaModFix/>
          </a:blip>
          <a:stretch>
            <a:fillRect/>
          </a:stretch>
        </p:blipFill>
        <p:spPr>
          <a:xfrm>
            <a:off x="4530125" y="4088625"/>
            <a:ext cx="7266899" cy="2057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2cf9f0fc7ca_0_22"/>
          <p:cNvSpPr/>
          <p:nvPr/>
        </p:nvSpPr>
        <p:spPr>
          <a:xfrm>
            <a:off x="227045" y="228921"/>
            <a:ext cx="11737800" cy="6411300"/>
          </a:xfrm>
          <a:prstGeom prst="rect">
            <a:avLst/>
          </a:prstGeom>
          <a:noFill/>
          <a:ln cap="flat" cmpd="sng" w="38100">
            <a:solidFill>
              <a:srgbClr val="E68938"/>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5" name="Google Shape;155;g2cf9f0fc7ca_0_22"/>
          <p:cNvSpPr txBox="1"/>
          <p:nvPr/>
        </p:nvSpPr>
        <p:spPr>
          <a:xfrm>
            <a:off x="511629" y="217730"/>
            <a:ext cx="10515600" cy="1104300"/>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595959"/>
              </a:buClr>
              <a:buSzPts val="2400"/>
              <a:buFont typeface="Instrument Sans SemiBold"/>
              <a:buNone/>
            </a:pPr>
            <a:r>
              <a:rPr lang="en-GB" sz="2400">
                <a:solidFill>
                  <a:srgbClr val="595959"/>
                </a:solidFill>
                <a:latin typeface="Instrument Sans SemiBold"/>
                <a:ea typeface="Instrument Sans SemiBold"/>
                <a:cs typeface="Instrument Sans SemiBold"/>
                <a:sym typeface="Instrument Sans SemiBold"/>
              </a:rPr>
              <a:t>Repeat Callers</a:t>
            </a:r>
            <a:endParaRPr b="0" i="0" sz="1100" u="none" cap="none" strike="noStrike">
              <a:solidFill>
                <a:srgbClr val="595959"/>
              </a:solidFill>
              <a:latin typeface="Instrument Sans SemiBold"/>
              <a:ea typeface="Instrument Sans SemiBold"/>
              <a:cs typeface="Instrument Sans SemiBold"/>
              <a:sym typeface="Instrument Sans SemiBold"/>
            </a:endParaRPr>
          </a:p>
        </p:txBody>
      </p:sp>
      <p:pic>
        <p:nvPicPr>
          <p:cNvPr descr="A colorful gradient on a surface&#10;&#10;Description automatically generated with medium confidence" id="156" name="Google Shape;156;g2cf9f0fc7ca_0_22"/>
          <p:cNvPicPr preferRelativeResize="0"/>
          <p:nvPr/>
        </p:nvPicPr>
        <p:blipFill rotWithShape="1">
          <a:blip r:embed="rId3">
            <a:alphaModFix/>
          </a:blip>
          <a:srcRect b="0" l="0" r="0" t="0"/>
          <a:stretch/>
        </p:blipFill>
        <p:spPr>
          <a:xfrm>
            <a:off x="0" y="6223518"/>
            <a:ext cx="12192000" cy="634481"/>
          </a:xfrm>
          <a:prstGeom prst="rect">
            <a:avLst/>
          </a:prstGeom>
          <a:noFill/>
          <a:ln>
            <a:noFill/>
          </a:ln>
        </p:spPr>
      </p:pic>
      <p:sp>
        <p:nvSpPr>
          <p:cNvPr id="157" name="Google Shape;157;g2cf9f0fc7ca_0_22"/>
          <p:cNvSpPr txBox="1"/>
          <p:nvPr/>
        </p:nvSpPr>
        <p:spPr>
          <a:xfrm>
            <a:off x="660625" y="1101050"/>
            <a:ext cx="3680700" cy="3984900"/>
          </a:xfrm>
          <a:prstGeom prst="rect">
            <a:avLst/>
          </a:prstGeom>
          <a:noFill/>
          <a:ln cap="flat" cmpd="sng" w="19050">
            <a:solidFill>
              <a:srgbClr val="E6893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700">
                <a:solidFill>
                  <a:schemeClr val="dk1"/>
                </a:solidFill>
                <a:latin typeface="Calibri"/>
                <a:ea typeface="Calibri"/>
                <a:cs typeface="Calibri"/>
                <a:sym typeface="Calibri"/>
              </a:rPr>
              <a:t>The number of calls driven by patients calling in more than once saw an increase post-merger, dropping over winter before spiking once again in January.</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a:p>
            <a:pPr indent="0" lvl="0" marL="0" rtl="0" algn="l">
              <a:spcBef>
                <a:spcPts val="0"/>
              </a:spcBef>
              <a:spcAft>
                <a:spcPts val="0"/>
              </a:spcAft>
              <a:buNone/>
            </a:pPr>
            <a:r>
              <a:rPr lang="en-GB" sz="1700">
                <a:solidFill>
                  <a:schemeClr val="dk1"/>
                </a:solidFill>
                <a:latin typeface="Calibri"/>
                <a:ea typeface="Calibri"/>
                <a:cs typeface="Calibri"/>
                <a:sym typeface="Calibri"/>
              </a:rPr>
              <a:t>Due to the increased awareness of our callback option and our focus on being able to resolve queries at the patient’s ‘first point of contact’, these repeat calls are progressively lowering </a:t>
            </a:r>
            <a:r>
              <a:rPr lang="en-GB" sz="1700">
                <a:solidFill>
                  <a:schemeClr val="dk1"/>
                </a:solidFill>
                <a:latin typeface="Calibri"/>
                <a:ea typeface="Calibri"/>
                <a:cs typeface="Calibri"/>
                <a:sym typeface="Calibri"/>
              </a:rPr>
              <a:t>towards pre-merger levels.</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a:p>
            <a:pPr indent="0" lvl="0" marL="0" rtl="0" algn="l">
              <a:spcBef>
                <a:spcPts val="0"/>
              </a:spcBef>
              <a:spcAft>
                <a:spcPts val="0"/>
              </a:spcAft>
              <a:buNone/>
            </a:pPr>
            <a:r>
              <a:t/>
            </a:r>
            <a:endParaRPr sz="1700">
              <a:solidFill>
                <a:schemeClr val="dk1"/>
              </a:solidFill>
              <a:latin typeface="Calibri"/>
              <a:ea typeface="Calibri"/>
              <a:cs typeface="Calibri"/>
              <a:sym typeface="Calibri"/>
            </a:endParaRPr>
          </a:p>
        </p:txBody>
      </p:sp>
      <p:pic>
        <p:nvPicPr>
          <p:cNvPr id="158" name="Google Shape;158;g2cf9f0fc7ca_0_22"/>
          <p:cNvPicPr preferRelativeResize="0"/>
          <p:nvPr/>
        </p:nvPicPr>
        <p:blipFill rotWithShape="1">
          <a:blip r:embed="rId4">
            <a:alphaModFix/>
          </a:blip>
          <a:srcRect b="0" l="874" r="884" t="0"/>
          <a:stretch/>
        </p:blipFill>
        <p:spPr>
          <a:xfrm>
            <a:off x="4739651" y="564476"/>
            <a:ext cx="7004926" cy="5189975"/>
          </a:xfrm>
          <a:prstGeom prst="rect">
            <a:avLst/>
          </a:prstGeom>
          <a:noFill/>
          <a:ln>
            <a:noFill/>
          </a:ln>
        </p:spPr>
      </p:pic>
      <p:pic>
        <p:nvPicPr>
          <p:cNvPr descr="A black and white logo&#10;&#10;Description automatically generated" id="159" name="Google Shape;159;g2cf9f0fc7ca_0_22"/>
          <p:cNvPicPr preferRelativeResize="0"/>
          <p:nvPr/>
        </p:nvPicPr>
        <p:blipFill rotWithShape="1">
          <a:blip r:embed="rId5">
            <a:alphaModFix/>
          </a:blip>
          <a:srcRect b="0" l="0" r="0" t="0"/>
          <a:stretch/>
        </p:blipFill>
        <p:spPr>
          <a:xfrm>
            <a:off x="10530664" y="171385"/>
            <a:ext cx="1482354" cy="63448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2023-10-20T14:14:04Z</dcterms:created>
  <dc:creator>Lewis Burton</dc:creator>
</cp:coreProperties>
</file>